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70" r:id="rId5"/>
    <p:sldId id="271" r:id="rId6"/>
    <p:sldId id="262" r:id="rId7"/>
    <p:sldId id="272" r:id="rId8"/>
    <p:sldId id="274" r:id="rId9"/>
    <p:sldId id="273" r:id="rId10"/>
    <p:sldId id="275" r:id="rId11"/>
    <p:sldId id="276" r:id="rId12"/>
    <p:sldId id="264" r:id="rId13"/>
    <p:sldId id="265" r:id="rId14"/>
    <p:sldId id="266" r:id="rId15"/>
    <p:sldId id="267" r:id="rId16"/>
    <p:sldId id="269" r:id="rId17"/>
    <p:sldId id="268" r:id="rId18"/>
    <p:sldId id="277" r:id="rId19"/>
    <p:sldId id="280" r:id="rId20"/>
    <p:sldId id="289" r:id="rId21"/>
    <p:sldId id="281" r:id="rId22"/>
    <p:sldId id="282" r:id="rId23"/>
    <p:sldId id="283" r:id="rId24"/>
    <p:sldId id="284" r:id="rId25"/>
    <p:sldId id="285" r:id="rId26"/>
    <p:sldId id="286" r:id="rId27"/>
    <p:sldId id="278" r:id="rId28"/>
    <p:sldId id="261" r:id="rId2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50" autoAdjust="0"/>
  </p:normalViewPr>
  <p:slideViewPr>
    <p:cSldViewPr>
      <p:cViewPr>
        <p:scale>
          <a:sx n="90" d="100"/>
          <a:sy n="90" d="100"/>
        </p:scale>
        <p:origin x="-816" y="-2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Linguagem_de_programa%C3%A7%C3%A3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9000"/>
                    </a14:imgEffect>
                    <a14:imgEffect>
                      <a14:brightnessContrast bright="-37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"/>
            <a:ext cx="9144000" cy="514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275607"/>
            <a:ext cx="9144000" cy="1944215"/>
          </a:xfrm>
          <a:solidFill>
            <a:schemeClr val="bg1">
              <a:alpha val="37000"/>
            </a:schemeClr>
          </a:solidFill>
        </p:spPr>
        <p:txBody>
          <a:bodyPr>
            <a:noAutofit/>
          </a:bodyPr>
          <a:lstStyle/>
          <a:p>
            <a:r>
              <a:rPr lang="pt-BR" sz="6000" b="1" dirty="0"/>
              <a:t>Introdução ao </a:t>
            </a:r>
            <a:r>
              <a:rPr lang="pt-BR" sz="6000" b="1" dirty="0" smtClean="0"/>
              <a:t>Ambiente </a:t>
            </a:r>
            <a:r>
              <a:rPr lang="pt-BR" sz="6000" b="1" dirty="0"/>
              <a:t>E</a:t>
            </a:r>
            <a:r>
              <a:rPr lang="pt-BR" sz="6000" b="1" dirty="0" smtClean="0"/>
              <a:t>statístico </a:t>
            </a:r>
            <a:r>
              <a:rPr lang="pt-BR" sz="6000" b="1" dirty="0"/>
              <a:t>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219822"/>
            <a:ext cx="9144000" cy="864096"/>
          </a:xfrm>
          <a:solidFill>
            <a:schemeClr val="bg1">
              <a:alpha val="36000"/>
            </a:schemeClr>
          </a:solidFill>
        </p:spPr>
        <p:txBody>
          <a:bodyPr>
            <a:normAutofit fontScale="85000" lnSpcReduction="20000"/>
          </a:bodyPr>
          <a:lstStyle/>
          <a:p>
            <a:pPr algn="l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Eduardo </a:t>
            </a: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 Marques</a:t>
            </a:r>
          </a:p>
          <a:p>
            <a:pPr algn="l"/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Jairo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Matos da Rocha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2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4" y="1089423"/>
            <a:ext cx="8639175" cy="296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de cantos arredondados 3"/>
          <p:cNvSpPr/>
          <p:nvPr/>
        </p:nvSpPr>
        <p:spPr>
          <a:xfrm>
            <a:off x="7380312" y="1977684"/>
            <a:ext cx="1584176" cy="172819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32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54938"/>
            <a:ext cx="8424936" cy="266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97639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Structure and Interpretation of Computer </a:t>
            </a:r>
            <a:r>
              <a:rPr lang="en-US" sz="1600" b="1" dirty="0" smtClean="0">
                <a:solidFill>
                  <a:srgbClr val="7030A0"/>
                </a:solidFill>
              </a:rPr>
              <a:t>Programs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4029912"/>
            <a:ext cx="1800200" cy="5075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b="1" dirty="0"/>
              <a:t>Ross </a:t>
            </a:r>
            <a:r>
              <a:rPr lang="pt-BR" sz="2800" b="1" dirty="0" err="1" smtClean="0"/>
              <a:t>Ihaka</a:t>
            </a:r>
            <a:endParaRPr lang="pt-BR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1810012"/>
            <a:ext cx="2023763" cy="151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6453"/>
            <a:ext cx="3240360" cy="292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"/>
          <a:stretch/>
        </p:blipFill>
        <p:spPr bwMode="auto">
          <a:xfrm>
            <a:off x="5839916" y="1026453"/>
            <a:ext cx="2980556" cy="291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868144" y="4029912"/>
            <a:ext cx="3052564" cy="5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/>
              <a:t>Robert Gentleman</a:t>
            </a:r>
            <a:endParaRPr lang="pt-BR" sz="2800" b="1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3563889" y="3597864"/>
            <a:ext cx="2213677" cy="131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22"/>
          <a:stretch/>
        </p:blipFill>
        <p:spPr bwMode="auto">
          <a:xfrm>
            <a:off x="775225" y="3408615"/>
            <a:ext cx="2428623" cy="16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o explicativo em forma de nuvem 4"/>
          <p:cNvSpPr/>
          <p:nvPr/>
        </p:nvSpPr>
        <p:spPr>
          <a:xfrm>
            <a:off x="1835696" y="2145620"/>
            <a:ext cx="3312368" cy="1434242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4906888" cy="453498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Melhor </a:t>
            </a:r>
            <a:r>
              <a:rPr lang="pt-BR" sz="2800" dirty="0"/>
              <a:t>ambiente de software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653648"/>
            <a:ext cx="4906888" cy="45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err="1" smtClean="0"/>
              <a:t>Ihaka</a:t>
            </a:r>
            <a:r>
              <a:rPr lang="pt-BR" sz="2800" dirty="0" smtClean="0"/>
              <a:t> e o </a:t>
            </a:r>
            <a:r>
              <a:rPr lang="pt-BR" sz="2800" dirty="0" err="1" smtClean="0"/>
              <a:t>Scheme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15387" r="14714" b="15656"/>
          <a:stretch/>
        </p:blipFill>
        <p:spPr bwMode="auto">
          <a:xfrm>
            <a:off x="2263108" y="2452410"/>
            <a:ext cx="1166873" cy="82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53648"/>
            <a:ext cx="3748716" cy="211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006388" y="4062468"/>
            <a:ext cx="3962400" cy="45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Ambiente programável</a:t>
            </a:r>
            <a:endParaRPr lang="pt-BR" sz="28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203848" y="2037608"/>
            <a:ext cx="1442232" cy="1228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pt-BR" sz="12000" b="1" dirty="0" smtClean="0">
                <a:solidFill>
                  <a:srgbClr val="0070C0"/>
                </a:solidFill>
              </a:rPr>
              <a:t>S</a:t>
            </a:r>
            <a:endParaRPr lang="pt-BR" sz="1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73451"/>
            <a:ext cx="2431728" cy="138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9702"/>
            <a:ext cx="3312368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o explicativo retangular com cantos arredondados 5"/>
          <p:cNvSpPr/>
          <p:nvPr/>
        </p:nvSpPr>
        <p:spPr>
          <a:xfrm>
            <a:off x="3310884" y="2463738"/>
            <a:ext cx="2223976" cy="648072"/>
          </a:xfrm>
          <a:prstGeom prst="wedgeRoundRectCallout">
            <a:avLst>
              <a:gd name="adj1" fmla="val -69012"/>
              <a:gd name="adj2" fmla="val 117305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4906888" cy="453498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3 de Agosto de </a:t>
            </a:r>
            <a:r>
              <a:rPr lang="pt-BR" sz="2800" b="1" dirty="0"/>
              <a:t>1993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3369858" y="2622545"/>
            <a:ext cx="2376264" cy="378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err="1" smtClean="0"/>
              <a:t>Make</a:t>
            </a:r>
            <a:r>
              <a:rPr lang="pt-BR" sz="2800" b="1" dirty="0" smtClean="0"/>
              <a:t> it </a:t>
            </a:r>
            <a:r>
              <a:rPr lang="pt-BR" sz="2800" b="1" dirty="0" err="1" smtClean="0">
                <a:solidFill>
                  <a:srgbClr val="FF0000"/>
                </a:solidFill>
              </a:rPr>
              <a:t>free</a:t>
            </a:r>
            <a:r>
              <a:rPr lang="pt-BR" sz="2800" b="1" dirty="0" smtClean="0">
                <a:solidFill>
                  <a:srgbClr val="FF0000"/>
                </a:solidFill>
              </a:rPr>
              <a:t>!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899592" y="4602528"/>
            <a:ext cx="2592288" cy="5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/>
              <a:t>Martin </a:t>
            </a:r>
            <a:r>
              <a:rPr lang="pt-BR" sz="2800" b="1" dirty="0" err="1"/>
              <a:t>Mächler</a:t>
            </a:r>
            <a:endParaRPr lang="pt-BR" sz="2800" b="1" dirty="0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67544" y="1638486"/>
            <a:ext cx="4906888" cy="45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Lista de e-mails</a:t>
            </a:r>
            <a:endParaRPr lang="pt-BR" sz="28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3580972"/>
            <a:ext cx="3705225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Espaço Reservado para Conteúdo 2"/>
          <p:cNvSpPr txBox="1">
            <a:spLocks/>
          </p:cNvSpPr>
          <p:nvPr/>
        </p:nvSpPr>
        <p:spPr>
          <a:xfrm rot="5400000">
            <a:off x="6726766" y="376699"/>
            <a:ext cx="1698854" cy="2920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5000" dirty="0" smtClean="0">
                <a:solidFill>
                  <a:srgbClr val="FF0000"/>
                </a:solidFill>
              </a:rPr>
              <a:t>X</a:t>
            </a:r>
            <a:endParaRPr lang="pt-BR" sz="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4" grpId="0"/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67594"/>
            <a:ext cx="2700536" cy="202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1216" y="1203598"/>
            <a:ext cx="4906888" cy="453498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J</a:t>
            </a:r>
            <a:r>
              <a:rPr lang="pt-BR" sz="2800" dirty="0" smtClean="0"/>
              <a:t>unho </a:t>
            </a:r>
            <a:r>
              <a:rPr lang="pt-BR" sz="2800" dirty="0"/>
              <a:t>de </a:t>
            </a:r>
            <a:r>
              <a:rPr lang="pt-BR" sz="2800" b="1" dirty="0"/>
              <a:t>1995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601216" y="1743658"/>
            <a:ext cx="3960440" cy="75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Termos da </a:t>
            </a:r>
            <a:r>
              <a:rPr lang="pt-BR" sz="2800" dirty="0"/>
              <a:t>licença geral promovida </a:t>
            </a:r>
            <a:r>
              <a:rPr lang="pt-BR" sz="2800" dirty="0" smtClean="0"/>
              <a:t>pela:</a:t>
            </a:r>
            <a:endParaRPr lang="pt-BR" sz="28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601216" y="2751770"/>
            <a:ext cx="6851104" cy="1695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b="1" dirty="0" smtClean="0"/>
              <a:t>1996</a:t>
            </a:r>
            <a:r>
              <a:rPr lang="pt-BR" sz="2800" dirty="0" smtClean="0"/>
              <a:t> </a:t>
            </a:r>
            <a:r>
              <a:rPr lang="pt-BR" sz="2800" dirty="0"/>
              <a:t>lista </a:t>
            </a:r>
            <a:r>
              <a:rPr lang="pt-BR" sz="2800" i="1" dirty="0"/>
              <a:t>r-</a:t>
            </a:r>
            <a:r>
              <a:rPr lang="pt-BR" sz="2800" i="1" dirty="0" err="1"/>
              <a:t>testers</a:t>
            </a:r>
            <a:r>
              <a:rPr lang="pt-BR" sz="2800" dirty="0"/>
              <a:t> foi </a:t>
            </a:r>
            <a:r>
              <a:rPr lang="pt-BR" sz="2800" dirty="0" smtClean="0"/>
              <a:t>criada</a:t>
            </a:r>
          </a:p>
          <a:p>
            <a:pPr algn="just"/>
            <a:r>
              <a:rPr lang="pt-BR" sz="2800" dirty="0" smtClean="0">
                <a:solidFill>
                  <a:srgbClr val="FF0000"/>
                </a:solidFill>
              </a:rPr>
              <a:t>Muitas mudanças requeridas</a:t>
            </a:r>
            <a:endParaRPr lang="pt-BR" sz="2800" dirty="0" smtClean="0"/>
          </a:p>
          <a:p>
            <a:pPr algn="just"/>
            <a:r>
              <a:rPr lang="pt-BR" sz="2800" b="1" dirty="0" smtClean="0"/>
              <a:t>1997 </a:t>
            </a:r>
            <a:r>
              <a:rPr lang="pt-BR" sz="2800" dirty="0" smtClean="0"/>
              <a:t>estabelecido grupo principal</a:t>
            </a:r>
          </a:p>
          <a:p>
            <a:pPr algn="just"/>
            <a:r>
              <a:rPr lang="pt-BR" sz="2800" dirty="0">
                <a:solidFill>
                  <a:srgbClr val="FF0000"/>
                </a:solidFill>
              </a:rPr>
              <a:t>Código fonte</a:t>
            </a:r>
            <a:endParaRPr lang="pt-BR" sz="2800" dirty="0"/>
          </a:p>
          <a:p>
            <a:pPr algn="just"/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2385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545637"/>
            <a:ext cx="2431728" cy="138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545636"/>
            <a:ext cx="5184576" cy="2592288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Em 29 de Fevereiro de 2000, o software foi considerado com funcionalidades e estável o suficiente para a versão 1.0.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6811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1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4" r="26121" b="392"/>
          <a:stretch/>
        </p:blipFill>
        <p:spPr bwMode="auto">
          <a:xfrm>
            <a:off x="0" y="-74544"/>
            <a:ext cx="9144000" cy="521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91630"/>
            <a:ext cx="9144000" cy="1944216"/>
          </a:xfrm>
          <a:solidFill>
            <a:schemeClr val="tx1"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chemeClr val="bg1"/>
                </a:solidFill>
              </a:rPr>
              <a:t>Elementos do R</a:t>
            </a:r>
          </a:p>
        </p:txBody>
      </p:sp>
    </p:spTree>
    <p:extLst>
      <p:ext uri="{BB962C8B-B14F-4D97-AF65-F5344CB8AC3E}">
        <p14:creationId xmlns:p14="http://schemas.microsoft.com/office/powerpoint/2010/main" val="17866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1510"/>
            <a:ext cx="7482955" cy="420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2647"/>
            <a:ext cx="7668344" cy="431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2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2956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Professores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9592" y="2949792"/>
            <a:ext cx="3754760" cy="21062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800" b="1" dirty="0" err="1" smtClean="0"/>
              <a:t>Msc</a:t>
            </a:r>
            <a:r>
              <a:rPr lang="pt-BR" sz="1800" b="1" dirty="0" smtClean="0"/>
              <a:t>. Eduardo Q Marques</a:t>
            </a:r>
          </a:p>
          <a:p>
            <a:pPr marL="0" indent="0" algn="just">
              <a:buNone/>
            </a:pPr>
            <a:r>
              <a:rPr lang="pt-BR" sz="1800" dirty="0" smtClean="0"/>
              <a:t>Biólogo (UNEMAT)</a:t>
            </a:r>
          </a:p>
          <a:p>
            <a:pPr marL="0" indent="0" algn="just">
              <a:buNone/>
            </a:pPr>
            <a:r>
              <a:rPr lang="pt-BR" sz="1800" dirty="0" smtClean="0"/>
              <a:t>Mestre em Eco e Cons.</a:t>
            </a:r>
          </a:p>
          <a:p>
            <a:pPr marL="0" indent="0" algn="just">
              <a:buNone/>
            </a:pPr>
            <a:r>
              <a:rPr lang="pt-BR" sz="1800" dirty="0" smtClean="0"/>
              <a:t>Doutorando em Eco e Cons.</a:t>
            </a:r>
          </a:p>
          <a:p>
            <a:pPr algn="just"/>
            <a:endParaRPr lang="pt-BR" sz="28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004048" y="2949792"/>
            <a:ext cx="3384376" cy="2106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1800" b="1" dirty="0" smtClean="0"/>
              <a:t>Jairo Matos da Rocha</a:t>
            </a:r>
          </a:p>
          <a:p>
            <a:pPr marL="0" indent="0" algn="just">
              <a:buNone/>
            </a:pPr>
            <a:r>
              <a:rPr lang="pt-BR" sz="1800" dirty="0" smtClean="0"/>
              <a:t>Tecnólogo </a:t>
            </a:r>
            <a:r>
              <a:rPr lang="pt-BR" sz="1800" dirty="0"/>
              <a:t>em sistemas para internet pela </a:t>
            </a:r>
            <a:r>
              <a:rPr lang="pt-BR" sz="1800" dirty="0" smtClean="0"/>
              <a:t>(IFMT/UAB)</a:t>
            </a:r>
          </a:p>
          <a:p>
            <a:pPr marL="0" indent="0" algn="just">
              <a:buNone/>
            </a:pPr>
            <a:r>
              <a:rPr lang="pt-BR" sz="1800" dirty="0" smtClean="0"/>
              <a:t>Pós-graduado </a:t>
            </a:r>
            <a:r>
              <a:rPr lang="pt-BR" sz="1800" dirty="0"/>
              <a:t>em redes de computação </a:t>
            </a:r>
            <a:r>
              <a:rPr lang="pt-BR" sz="1800" dirty="0" smtClean="0"/>
              <a:t>distribuída</a:t>
            </a:r>
          </a:p>
          <a:p>
            <a:pPr algn="just"/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2" t="17073" r="20703" b="22297"/>
          <a:stretch/>
        </p:blipFill>
        <p:spPr bwMode="auto">
          <a:xfrm>
            <a:off x="5281735" y="802333"/>
            <a:ext cx="2356407" cy="214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5220072" y="4622907"/>
            <a:ext cx="670202" cy="39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981944" y="4557521"/>
            <a:ext cx="670202" cy="39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40" y="4515966"/>
            <a:ext cx="648072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05976"/>
            <a:ext cx="648072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0" y="4599523"/>
            <a:ext cx="448443" cy="33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75578"/>
            <a:ext cx="448443" cy="33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843" y="4651146"/>
            <a:ext cx="1111573" cy="4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4536667"/>
            <a:ext cx="783531" cy="58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9"/>
          <a:stretch/>
        </p:blipFill>
        <p:spPr bwMode="auto">
          <a:xfrm>
            <a:off x="1115616" y="782844"/>
            <a:ext cx="2356407" cy="216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6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1470"/>
            <a:ext cx="6135248" cy="502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1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E8568B-E6A3-44C5-B244-B8770623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Script do Bolo de Cenoura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BCE98250-C93C-421C-8021-C4DA3BC5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1" t="36948" r="62250" b="20794"/>
          <a:stretch/>
        </p:blipFill>
        <p:spPr>
          <a:xfrm>
            <a:off x="1115615" y="1223423"/>
            <a:ext cx="6480721" cy="26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C8C7E5-7911-4310-9EBD-502B4943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Script do Bolo de Cenoura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F62C656C-EBA6-41B2-965E-9BEB2925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1" t="28623" r="62250" b="12807"/>
          <a:stretch/>
        </p:blipFill>
        <p:spPr>
          <a:xfrm>
            <a:off x="1763688" y="1063228"/>
            <a:ext cx="5976664" cy="3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B86047-591E-4F5A-9738-243A4F3D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Pacotes</a:t>
            </a:r>
          </a:p>
        </p:txBody>
      </p:sp>
      <p:sp>
        <p:nvSpPr>
          <p:cNvPr id="4" name="AutoShape 4" descr="RStudio Certified Partner - Jumping Riv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85" y="2296886"/>
            <a:ext cx="2790652" cy="27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96743"/>
            <a:ext cx="3744416" cy="251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7" y="339502"/>
            <a:ext cx="2497022" cy="241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" y="2859782"/>
            <a:ext cx="1780675" cy="206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1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E27AE8-037C-4C44-96CF-9D0EEAEC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Help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xmlns="" id="{913DE703-D108-4B89-B587-A9D79EBB2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252671"/>
            <a:ext cx="6192688" cy="32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BFDFAA-F04A-4C71-A46D-57B3189B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Data frames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7119FF06-7CFF-451A-9B2C-9147B5C3F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51" t="33948" r="64000" b="36768"/>
          <a:stretch/>
        </p:blipFill>
        <p:spPr>
          <a:xfrm>
            <a:off x="971599" y="1553616"/>
            <a:ext cx="7056785" cy="20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B6EA17-DF62-43CD-8553-0770C08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Data frames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0993295-5897-4BA0-BF54-713FE3896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57896"/>
            <a:ext cx="8229600" cy="32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312CFA-BC8F-483D-98D6-8367905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BEF8F6D9-7588-48E7-9FAC-79216666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38" t="38253" r="17525" b="40950"/>
          <a:stretch/>
        </p:blipFill>
        <p:spPr>
          <a:xfrm>
            <a:off x="875484" y="1092600"/>
            <a:ext cx="7224908" cy="1886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72B2EFC-97FB-47A4-B30E-AD858962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2" t="27584" r="30313" b="50000"/>
          <a:stretch/>
        </p:blipFill>
        <p:spPr>
          <a:xfrm>
            <a:off x="4329440" y="3057804"/>
            <a:ext cx="3986977" cy="199822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71600" y="3705876"/>
            <a:ext cx="3312368" cy="45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Exemplo de função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9040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/>
              <a:t>Primeiros passos no </a:t>
            </a:r>
            <a:r>
              <a:rPr lang="pt-BR" sz="3200" dirty="0" smtClean="0"/>
              <a:t>R...</a:t>
            </a:r>
            <a:endParaRPr lang="pt-BR" sz="32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67544" y="220055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Mãos a massa!!!</a:t>
            </a:r>
            <a:endParaRPr lang="pt-BR" sz="6000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391072" y="1228446"/>
            <a:ext cx="383711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/>
              <a:t>Abrir o script do curso e explorar </a:t>
            </a:r>
            <a:r>
              <a:rPr lang="pt-BR" sz="3200" b="1" dirty="0" err="1" smtClean="0"/>
              <a:t>RStudio</a:t>
            </a:r>
            <a:endParaRPr lang="pt-BR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48" y="3035015"/>
            <a:ext cx="3462191" cy="178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78014"/>
            <a:ext cx="2884188" cy="256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800" b="1" dirty="0"/>
              <a:t>R</a:t>
            </a:r>
            <a:r>
              <a:rPr lang="pt-BR" sz="2800" dirty="0"/>
              <a:t> é um </a:t>
            </a:r>
            <a:r>
              <a:rPr lang="pt-BR" sz="2800" b="1" u="sng" dirty="0">
                <a:solidFill>
                  <a:srgbClr val="FF0000"/>
                </a:solidFill>
              </a:rPr>
              <a:t>ambiente computacional </a:t>
            </a:r>
            <a:r>
              <a:rPr lang="pt-BR" sz="2800" dirty="0"/>
              <a:t>e uma </a:t>
            </a:r>
            <a:r>
              <a:rPr lang="pt-BR" sz="2800" b="1" u="sng" dirty="0">
                <a:solidFill>
                  <a:srgbClr val="FF0000"/>
                </a:solidFill>
                <a:hlinkClick r:id="rId3" tooltip="Linguagem de programação"/>
              </a:rPr>
              <a:t>linguagem de programação</a:t>
            </a:r>
            <a:r>
              <a:rPr lang="pt-BR" sz="2800" dirty="0"/>
              <a:t> que vem progressivamente se especializando em manipulação, análise e visualização gráfica de dados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426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19167" r="7952" b="3405"/>
          <a:stretch/>
        </p:blipFill>
        <p:spPr bwMode="auto">
          <a:xfrm>
            <a:off x="827584" y="1113588"/>
            <a:ext cx="7597234" cy="320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2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41884"/>
            <a:ext cx="3922540" cy="205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52" y="3098077"/>
            <a:ext cx="1747263" cy="176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31" y="892811"/>
            <a:ext cx="1885706" cy="184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45262"/>
            <a:ext cx="3972723" cy="13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1073353"/>
            <a:ext cx="2042865" cy="148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3195629"/>
            <a:ext cx="2543247" cy="169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5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r="3508"/>
          <a:stretch/>
        </p:blipFill>
        <p:spPr bwMode="auto">
          <a:xfrm>
            <a:off x="0" y="-20539"/>
            <a:ext cx="9144000" cy="516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9000"/>
            </a:schemeClr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Uma breve história do 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67594"/>
            <a:ext cx="8229600" cy="972108"/>
          </a:xfrm>
          <a:solidFill>
            <a:schemeClr val="tx1">
              <a:alpha val="33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pt-BR" sz="2800" dirty="0" smtClean="0">
                <a:solidFill>
                  <a:schemeClr val="bg1"/>
                </a:solidFill>
              </a:rPr>
              <a:t>Necessidade de contar (computar)</a:t>
            </a:r>
          </a:p>
          <a:p>
            <a:pPr algn="just"/>
            <a:r>
              <a:rPr lang="pt-BR" sz="2800" b="1" dirty="0" smtClean="0">
                <a:solidFill>
                  <a:srgbClr val="FFFF00"/>
                </a:solidFill>
              </a:rPr>
              <a:t>Matemática!</a:t>
            </a:r>
            <a:endParaRPr lang="pt-BR" sz="2800" b="1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63738"/>
            <a:ext cx="3017529" cy="127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28836" y="3736758"/>
            <a:ext cx="1299549" cy="491176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Pedras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36148" y="4407954"/>
            <a:ext cx="1299549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rgbClr val="FFFF00"/>
                </a:solidFill>
              </a:rPr>
              <a:t>Calculo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35696" y="4407954"/>
            <a:ext cx="1800200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“</a:t>
            </a:r>
            <a:r>
              <a:rPr lang="pt-BR" sz="2800" b="1" dirty="0" err="1" smtClean="0">
                <a:solidFill>
                  <a:schemeClr val="bg1"/>
                </a:solidFill>
              </a:rPr>
              <a:t>Calculus</a:t>
            </a:r>
            <a:r>
              <a:rPr lang="pt-BR" sz="2800" b="1" dirty="0" smtClean="0">
                <a:solidFill>
                  <a:schemeClr val="bg1"/>
                </a:solidFill>
              </a:rPr>
              <a:t>”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35896" y="4407954"/>
            <a:ext cx="1800200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= </a:t>
            </a:r>
            <a:r>
              <a:rPr lang="pt-BR" sz="2800" b="1" dirty="0" smtClean="0">
                <a:solidFill>
                  <a:srgbClr val="FF0000"/>
                </a:solidFill>
              </a:rPr>
              <a:t>Pedra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2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1450504" cy="453498"/>
          </a:xfrm>
        </p:spPr>
        <p:txBody>
          <a:bodyPr>
            <a:noAutofit/>
          </a:bodyPr>
          <a:lstStyle/>
          <a:p>
            <a:pPr algn="just"/>
            <a:r>
              <a:rPr lang="pt-BR" sz="2800" b="1" dirty="0" err="1" smtClean="0"/>
              <a:t>Abaco</a:t>
            </a:r>
            <a:endParaRPr lang="pt-BR" sz="2800" b="1" dirty="0"/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2" b="25496"/>
          <a:stretch/>
        </p:blipFill>
        <p:spPr bwMode="auto">
          <a:xfrm>
            <a:off x="539552" y="1599642"/>
            <a:ext cx="4536504" cy="155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21600"/>
            <a:ext cx="3985896" cy="361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71911"/>
            <a:ext cx="3672408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74" y="1386915"/>
            <a:ext cx="3446023" cy="199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4225"/>
            <a:ext cx="7211144" cy="723429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Maquinas analógicas de calcular</a:t>
            </a:r>
          </a:p>
          <a:p>
            <a:pPr algn="just"/>
            <a:r>
              <a:rPr lang="pt-BR" sz="2800" dirty="0" smtClean="0"/>
              <a:t>Maquina de Pascal 1642-1644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26" y="3979401"/>
            <a:ext cx="1800199" cy="101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64" y="2110816"/>
            <a:ext cx="3936520" cy="179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5" y="3323476"/>
            <a:ext cx="1656184" cy="165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00" y="3979401"/>
            <a:ext cx="1778240" cy="100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9400"/>
            <a:ext cx="2160240" cy="101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3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3461" r="14813" b="7822"/>
          <a:stretch/>
        </p:blipFill>
        <p:spPr bwMode="auto">
          <a:xfrm>
            <a:off x="5805767" y="904009"/>
            <a:ext cx="3308920" cy="19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05577"/>
            <a:ext cx="5238750" cy="196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9" y="3111810"/>
            <a:ext cx="2979941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r="1816"/>
          <a:stretch/>
        </p:blipFill>
        <p:spPr bwMode="auto">
          <a:xfrm>
            <a:off x="3635897" y="3111810"/>
            <a:ext cx="3691791" cy="167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7" r="21111"/>
          <a:stretch/>
        </p:blipFill>
        <p:spPr bwMode="auto">
          <a:xfrm>
            <a:off x="7460227" y="3320253"/>
            <a:ext cx="142701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262</Words>
  <Application>Microsoft Office PowerPoint</Application>
  <PresentationFormat>Apresentação na tela (16:9)</PresentationFormat>
  <Paragraphs>66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Introdução ao Ambiente Estatístico R</vt:lpstr>
      <vt:lpstr>Professores</vt:lpstr>
      <vt:lpstr>O que é o R?</vt:lpstr>
      <vt:lpstr>O que é o R?</vt:lpstr>
      <vt:lpstr>O que é o R?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Apresentação do PowerPoint</vt:lpstr>
      <vt:lpstr>Elementos do R</vt:lpstr>
      <vt:lpstr>Apresentação do PowerPoint</vt:lpstr>
      <vt:lpstr>Apresentação do PowerPoint</vt:lpstr>
      <vt:lpstr>Script do Bolo de Cenoura</vt:lpstr>
      <vt:lpstr>Script do Bolo de Cenoura</vt:lpstr>
      <vt:lpstr>Pacotes</vt:lpstr>
      <vt:lpstr>Help</vt:lpstr>
      <vt:lpstr>Data frames</vt:lpstr>
      <vt:lpstr>Data frames</vt:lpstr>
      <vt:lpstr>Função</vt:lpstr>
      <vt:lpstr>Primeiros passos no R...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Ambiente Estatístico R</dc:title>
  <dc:creator>Eduardo Queiroz Marques</dc:creator>
  <cp:lastModifiedBy>Eduardo Queiroz Marques</cp:lastModifiedBy>
  <cp:revision>63</cp:revision>
  <dcterms:created xsi:type="dcterms:W3CDTF">2019-04-22T17:19:48Z</dcterms:created>
  <dcterms:modified xsi:type="dcterms:W3CDTF">2020-04-07T14:05:16Z</dcterms:modified>
</cp:coreProperties>
</file>